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drawings/drawing2.xml" ContentType="application/vnd.openxmlformats-officedocument.drawingml.chartshapes+xml"/>
  <Override PartName="/ppt/notesSlides/notesSlide1.xml" ContentType="application/vnd.openxmlformats-officedocument.presentationml.notesSlide+xml"/>
  <Override PartName="/ppt/charts/chart4.xml" ContentType="application/vnd.openxmlformats-officedocument.drawingml.chart+xml"/>
  <Override PartName="/ppt/drawings/drawing3.xml" ContentType="application/vnd.openxmlformats-officedocument.drawingml.chartshapes+xml"/>
  <Override PartName="/ppt/charts/chart5.xml" ContentType="application/vnd.openxmlformats-officedocument.drawingml.chart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2"/>
  </p:notesMasterIdLst>
  <p:sldIdLst>
    <p:sldId id="256" r:id="rId2"/>
    <p:sldId id="274" r:id="rId3"/>
    <p:sldId id="272" r:id="rId4"/>
    <p:sldId id="265" r:id="rId5"/>
    <p:sldId id="262" r:id="rId6"/>
    <p:sldId id="258" r:id="rId7"/>
    <p:sldId id="266" r:id="rId8"/>
    <p:sldId id="275" r:id="rId9"/>
    <p:sldId id="271" r:id="rId10"/>
    <p:sldId id="261" r:id="rId11"/>
  </p:sldIdLst>
  <p:sldSz cx="9144000" cy="5143500" type="screen16x9"/>
  <p:notesSz cx="6794500" cy="9906000"/>
  <p:defaultTextStyle>
    <a:defPPr>
      <a:defRPr lang="ru-RU"/>
    </a:defPPr>
    <a:lvl1pPr marL="0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408148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816296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224443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1632591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2040739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2448887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2857035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3265183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D8C90"/>
    <a:srgbClr val="504F53"/>
    <a:srgbClr val="005AA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069" autoAdjust="0"/>
    <p:restoredTop sz="97842" autoAdjust="0"/>
  </p:normalViewPr>
  <p:slideViewPr>
    <p:cSldViewPr showGuides="1">
      <p:cViewPr>
        <p:scale>
          <a:sx n="100" d="100"/>
          <a:sy n="100" d="100"/>
        </p:scale>
        <p:origin x="-894" y="-420"/>
      </p:cViewPr>
      <p:guideLst>
        <p:guide orient="horz" pos="1620"/>
        <p:guide orient="horz" pos="2968"/>
        <p:guide orient="horz" pos="352"/>
        <p:guide orient="horz" pos="948"/>
        <p:guide pos="2880"/>
        <p:guide pos="385"/>
        <p:guide pos="1565"/>
        <p:guide pos="5193"/>
        <p:guide pos="406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_____Microsoft_Excel3.xlsx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package" Target="../embeddings/_____Microsoft_Excel4.xlsx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5.xlsx"/><Relationship Id="rId1" Type="http://schemas.openxmlformats.org/officeDocument/2006/relationships/themeOverride" Target="../theme/themeOverrid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39636822531269905"/>
          <c:y val="4.4092323075213866E-2"/>
          <c:w val="0.60363173155052485"/>
          <c:h val="0.9118153538495722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invertIfNegative val="0"/>
          <c:cat>
            <c:strRef>
              <c:f>Лист1!$A$2:$A$7</c:f>
              <c:strCache>
                <c:ptCount val="6"/>
                <c:pt idx="0">
                  <c:v>Торговля</c:v>
                </c:pt>
                <c:pt idx="1">
                  <c:v>Общественное питание</c:v>
                </c:pt>
                <c:pt idx="2">
                  <c:v>Обслуживание населения</c:v>
                </c:pt>
                <c:pt idx="3">
                  <c:v>Туризм</c:v>
                </c:pt>
                <c:pt idx="4">
                  <c:v>Строительство</c:v>
                </c:pt>
                <c:pt idx="5">
                  <c:v>Перевозки пассажиров и грузов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43</c:v>
                </c:pt>
                <c:pt idx="1">
                  <c:v>75</c:v>
                </c:pt>
                <c:pt idx="2">
                  <c:v>50</c:v>
                </c:pt>
                <c:pt idx="3">
                  <c:v>60</c:v>
                </c:pt>
                <c:pt idx="4">
                  <c:v>78</c:v>
                </c:pt>
                <c:pt idx="5">
                  <c:v>75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Столбец1</c:v>
                </c:pt>
              </c:strCache>
            </c:strRef>
          </c:tx>
          <c:invertIfNegative val="0"/>
          <c:cat>
            <c:strRef>
              <c:f>Лист1!$A$2:$A$7</c:f>
              <c:strCache>
                <c:ptCount val="6"/>
                <c:pt idx="0">
                  <c:v>Торговля</c:v>
                </c:pt>
                <c:pt idx="1">
                  <c:v>Общественное питание</c:v>
                </c:pt>
                <c:pt idx="2">
                  <c:v>Обслуживание населения</c:v>
                </c:pt>
                <c:pt idx="3">
                  <c:v>Туризм</c:v>
                </c:pt>
                <c:pt idx="4">
                  <c:v>Строительство</c:v>
                </c:pt>
                <c:pt idx="5">
                  <c:v>Перевозки пассажиров и грузов</c:v>
                </c:pt>
              </c:strCache>
            </c:strRef>
          </c:cat>
          <c:val>
            <c:numRef>
              <c:f>Лист1!$C$2:$C$7</c:f>
              <c:numCache>
                <c:formatCode>General</c:formatCode>
                <c:ptCount val="6"/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Столбец2</c:v>
                </c:pt>
              </c:strCache>
            </c:strRef>
          </c:tx>
          <c:invertIfNegative val="0"/>
          <c:cat>
            <c:strRef>
              <c:f>Лист1!$A$2:$A$7</c:f>
              <c:strCache>
                <c:ptCount val="6"/>
                <c:pt idx="0">
                  <c:v>Торговля</c:v>
                </c:pt>
                <c:pt idx="1">
                  <c:v>Общественное питание</c:v>
                </c:pt>
                <c:pt idx="2">
                  <c:v>Обслуживание населения</c:v>
                </c:pt>
                <c:pt idx="3">
                  <c:v>Туризм</c:v>
                </c:pt>
                <c:pt idx="4">
                  <c:v>Строительство</c:v>
                </c:pt>
                <c:pt idx="5">
                  <c:v>Перевозки пассажиров и грузов</c:v>
                </c:pt>
              </c:strCache>
            </c:strRef>
          </c:cat>
          <c:val>
            <c:numRef>
              <c:f>Лист1!$D$2:$D$7</c:f>
              <c:numCache>
                <c:formatCode>General</c:formatCode>
                <c:ptCount val="6"/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6657152"/>
        <c:axId val="6658688"/>
      </c:barChart>
      <c:catAx>
        <c:axId val="6657152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500" baseline="0"/>
            </a:pPr>
            <a:endParaRPr lang="ru-RU"/>
          </a:p>
        </c:txPr>
        <c:crossAx val="6658688"/>
        <c:crosses val="autoZero"/>
        <c:auto val="1"/>
        <c:lblAlgn val="ctr"/>
        <c:lblOffset val="100"/>
        <c:noMultiLvlLbl val="0"/>
      </c:catAx>
      <c:valAx>
        <c:axId val="6658688"/>
        <c:scaling>
          <c:orientation val="minMax"/>
        </c:scaling>
        <c:delete val="1"/>
        <c:axPos val="b"/>
        <c:majorGridlines/>
        <c:numFmt formatCode="General" sourceLinked="1"/>
        <c:majorTickMark val="out"/>
        <c:minorTickMark val="none"/>
        <c:tickLblPos val="nextTo"/>
        <c:crossAx val="665715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sz="1200" dirty="0" smtClean="0"/>
              <a:t>Работодатель - Юридическое лицо</a:t>
            </a:r>
            <a:endParaRPr lang="ru-RU" sz="1200" dirty="0"/>
          </a:p>
        </c:rich>
      </c:tx>
      <c:layout/>
      <c:overlay val="0"/>
    </c:title>
    <c:autoTitleDeleted val="0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Lbls>
            <c:dLbl>
              <c:idx val="0"/>
              <c:layout>
                <c:manualLayout>
                  <c:x val="-0.1487843943265563"/>
                  <c:y val="-0.20013082446621577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82%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0.10254171105171321"/>
                  <c:y val="0.11132691605694606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18%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Лист1!$A$2:$A$3</c:f>
              <c:strCache>
                <c:ptCount val="2"/>
                <c:pt idx="0">
                  <c:v>Работники, получающие заработную плату   официально</c:v>
                </c:pt>
                <c:pt idx="1">
                  <c:v>Работники, получающие заработную плату    "в конвертах"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82</c:v>
                </c:pt>
                <c:pt idx="1">
                  <c:v>18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>
        <c:manualLayout>
          <c:xMode val="edge"/>
          <c:yMode val="edge"/>
          <c:x val="0.62335639177346303"/>
          <c:y val="0.18365022933959718"/>
          <c:w val="0.35589427972055393"/>
          <c:h val="0.65332366698484745"/>
        </c:manualLayout>
      </c:layout>
      <c:overlay val="0"/>
      <c:txPr>
        <a:bodyPr/>
        <a:lstStyle/>
        <a:p>
          <a:pPr>
            <a:defRPr sz="9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sz="1200" dirty="0" smtClean="0"/>
              <a:t>Работодатель – Индивидуальный предприниматель</a:t>
            </a:r>
            <a:endParaRPr lang="ru-RU" sz="1200" dirty="0"/>
          </a:p>
        </c:rich>
      </c:tx>
      <c:layout>
        <c:manualLayout>
          <c:xMode val="edge"/>
          <c:yMode val="edge"/>
          <c:x val="0.2426396446974203"/>
          <c:y val="2.2046161537606933E-2"/>
        </c:manualLayout>
      </c:layout>
      <c:overlay val="0"/>
    </c:title>
    <c:autoTitleDeleted val="0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Lbls>
            <c:dLbl>
              <c:idx val="1"/>
              <c:layout>
                <c:manualLayout>
                  <c:x val="0.16166384290634375"/>
                  <c:y val="-4.7580881035893974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67%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0"/>
            <c:showCatName val="0"/>
            <c:showSerName val="0"/>
            <c:showPercent val="0"/>
            <c:showBubbleSize val="0"/>
          </c:dLbls>
          <c:cat>
            <c:strRef>
              <c:f>Лист1!$A$2:$A$3</c:f>
              <c:strCache>
                <c:ptCount val="2"/>
                <c:pt idx="0">
                  <c:v>Работники, получающие заработную официально</c:v>
                </c:pt>
                <c:pt idx="1">
                  <c:v>Работники, получающие заработную "в конвертах"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33</c:v>
                </c:pt>
                <c:pt idx="1">
                  <c:v>67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egendEntry>
        <c:idx val="0"/>
        <c:txPr>
          <a:bodyPr/>
          <a:lstStyle/>
          <a:p>
            <a:pPr>
              <a:defRPr sz="1000"/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sz="1000"/>
            </a:pPr>
            <a:endParaRPr lang="ru-RU"/>
          </a:p>
        </c:txPr>
      </c:legendEntry>
      <c:layout>
        <c:manualLayout>
          <c:xMode val="edge"/>
          <c:yMode val="edge"/>
          <c:x val="0.61582351960893233"/>
          <c:y val="0.15971439681305252"/>
          <c:w val="0.38064909454505053"/>
          <c:h val="0.6965161467319958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7072071481913348"/>
          <c:y val="0.17339081624697902"/>
          <c:w val="0.33101104458448516"/>
          <c:h val="0.78787183285257656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-</c:v>
                </c:pt>
              </c:strCache>
            </c:strRef>
          </c:tx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smtClean="0"/>
                      <a:t>122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ru-RU" smtClean="0"/>
                      <a:t>238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Лист1!$A$2:$A$3</c:f>
              <c:strCache>
                <c:ptCount val="2"/>
                <c:pt idx="0">
                  <c:v>Фактическая численность работников, указанная работодателем в отчетности</c:v>
                </c:pt>
                <c:pt idx="1">
                  <c:v>Кличество работников, работающих "в тени"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34</c:v>
                </c:pt>
                <c:pt idx="1">
                  <c:v>66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>
        <c:manualLayout>
          <c:xMode val="edge"/>
          <c:yMode val="edge"/>
          <c:x val="0.67245260523798922"/>
          <c:y val="0.15244780541046232"/>
          <c:w val="0.317564033697119"/>
          <c:h val="0.57233211195135258"/>
        </c:manualLayout>
      </c:layout>
      <c:overlay val="0"/>
      <c:txPr>
        <a:bodyPr/>
        <a:lstStyle/>
        <a:p>
          <a:pPr>
            <a:defRPr sz="14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Фактический размер налоговых обязательств с факической зарабртной платы, тыс. руб.</c:v>
                </c:pt>
              </c:strCache>
            </c:strRef>
          </c:tx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Лист1!$A$2:$A$3</c:f>
              <c:strCache>
                <c:ptCount val="2"/>
                <c:pt idx="0">
                  <c:v>налоговый разрыв по НДФЛ</c:v>
                </c:pt>
                <c:pt idx="1">
                  <c:v>налоговый разрыв по СВ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243</c:v>
                </c:pt>
                <c:pt idx="1">
                  <c:v>562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Размер налоговых обязательств, исходя из МРОТ на 01.05.2018 г.(11163 руб.), тыс.руб.</c:v>
                </c:pt>
              </c:strCache>
            </c:strRef>
          </c:tx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Лист1!$A$2:$A$3</c:f>
              <c:strCache>
                <c:ptCount val="2"/>
                <c:pt idx="0">
                  <c:v>налоговый разрыв по НДФЛ</c:v>
                </c:pt>
                <c:pt idx="1">
                  <c:v>налоговый разрыв по СВ</c:v>
                </c:pt>
              </c:strCache>
            </c:str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495</c:v>
                </c:pt>
                <c:pt idx="1">
                  <c:v>1142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Размер налоговых обязательств, исходя из МРОТ на 01.05.2018 г.(11163 руб.) и сегмента нетрудоустроенных работников, тыс.руб.</c:v>
                </c:pt>
              </c:strCache>
            </c:strRef>
          </c:tx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Лист1!$A$2:$A$3</c:f>
              <c:strCache>
                <c:ptCount val="2"/>
                <c:pt idx="0">
                  <c:v>налоговый разрыв по НДФЛ</c:v>
                </c:pt>
                <c:pt idx="1">
                  <c:v>налоговый разрыв по СВ</c:v>
                </c:pt>
              </c:strCache>
            </c:strRef>
          </c:cat>
          <c:val>
            <c:numRef>
              <c:f>Лист1!$D$2:$D$3</c:f>
              <c:numCache>
                <c:formatCode>General</c:formatCode>
                <c:ptCount val="2"/>
                <c:pt idx="0">
                  <c:v>1567</c:v>
                </c:pt>
                <c:pt idx="1">
                  <c:v>3617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4373632"/>
        <c:axId val="34375168"/>
      </c:barChart>
      <c:catAx>
        <c:axId val="3437363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34375168"/>
        <c:crosses val="autoZero"/>
        <c:auto val="1"/>
        <c:lblAlgn val="ctr"/>
        <c:lblOffset val="100"/>
        <c:noMultiLvlLbl val="0"/>
      </c:catAx>
      <c:valAx>
        <c:axId val="3437516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34373632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68108139976679283"/>
          <c:y val="2.2702112730958134E-2"/>
          <c:w val="0.30893523916831528"/>
          <c:h val="0.91895221018164808"/>
        </c:manualLayout>
      </c:layout>
      <c:overlay val="0"/>
      <c:txPr>
        <a:bodyPr/>
        <a:lstStyle/>
        <a:p>
          <a:pPr>
            <a:defRPr sz="12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2">
    <c:autoUpdate val="0"/>
  </c:externalData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0.88119</cdr:x>
      <cdr:y>0.09091</cdr:y>
    </cdr:from>
    <cdr:to>
      <cdr:x>0.9604</cdr:x>
      <cdr:y>0.20455</cdr:y>
    </cdr:to>
    <cdr:sp macro="" textlink="">
      <cdr:nvSpPr>
        <cdr:cNvPr id="6" name="Скругленный прямоугольник 5"/>
        <cdr:cNvSpPr/>
      </cdr:nvSpPr>
      <cdr:spPr>
        <a:xfrm xmlns:a="http://schemas.openxmlformats.org/drawingml/2006/main">
          <a:off x="6408712" y="288035"/>
          <a:ext cx="576064" cy="360051"/>
        </a:xfrm>
        <a:prstGeom xmlns:a="http://schemas.openxmlformats.org/drawingml/2006/main" prst="roundRect">
          <a:avLst/>
        </a:prstGeom>
        <a:ln xmlns:a="http://schemas.openxmlformats.org/drawingml/2006/main">
          <a:solidFill>
            <a:srgbClr val="C00000"/>
          </a:solidFill>
        </a:ln>
      </cdr:spPr>
      <cdr:style>
        <a:lnRef xmlns:a="http://schemas.openxmlformats.org/drawingml/2006/main" idx="2">
          <a:schemeClr val="accent6"/>
        </a:lnRef>
        <a:fillRef xmlns:a="http://schemas.openxmlformats.org/drawingml/2006/main" idx="1">
          <a:schemeClr val="lt1"/>
        </a:fillRef>
        <a:effectRef xmlns:a="http://schemas.openxmlformats.org/drawingml/2006/main" idx="0">
          <a:schemeClr val="accent6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vertOverflow="clip" rtlCol="0" anchor="ctr"/>
        <a:lstStyle xmlns:a="http://schemas.openxmlformats.org/drawingml/2006/main"/>
        <a:p xmlns:a="http://schemas.openxmlformats.org/drawingml/2006/main">
          <a:r>
            <a:rPr lang="ru-RU" dirty="0" smtClean="0"/>
            <a:t>75%</a:t>
          </a:r>
          <a:endParaRPr lang="ru-RU" dirty="0"/>
        </a:p>
      </cdr:txBody>
    </cdr:sp>
  </cdr:relSizeAnchor>
  <cdr:relSizeAnchor xmlns:cdr="http://schemas.openxmlformats.org/drawingml/2006/chartDrawing">
    <cdr:from>
      <cdr:x>0.89109</cdr:x>
      <cdr:y>0.25</cdr:y>
    </cdr:from>
    <cdr:to>
      <cdr:x>0.9604</cdr:x>
      <cdr:y>0.36364</cdr:y>
    </cdr:to>
    <cdr:sp macro="" textlink="">
      <cdr:nvSpPr>
        <cdr:cNvPr id="7" name="Скругленный прямоугольник 6"/>
        <cdr:cNvSpPr/>
      </cdr:nvSpPr>
      <cdr:spPr>
        <a:xfrm xmlns:a="http://schemas.openxmlformats.org/drawingml/2006/main">
          <a:off x="6480720" y="792088"/>
          <a:ext cx="504056" cy="360052"/>
        </a:xfrm>
        <a:prstGeom xmlns:a="http://schemas.openxmlformats.org/drawingml/2006/main" prst="roundRect">
          <a:avLst/>
        </a:prstGeom>
        <a:ln xmlns:a="http://schemas.openxmlformats.org/drawingml/2006/main">
          <a:solidFill>
            <a:srgbClr val="C00000"/>
          </a:solidFill>
        </a:ln>
      </cdr:spPr>
      <cdr:style>
        <a:lnRef xmlns:a="http://schemas.openxmlformats.org/drawingml/2006/main" idx="2">
          <a:schemeClr val="accent6"/>
        </a:lnRef>
        <a:fillRef xmlns:a="http://schemas.openxmlformats.org/drawingml/2006/main" idx="1">
          <a:schemeClr val="lt1"/>
        </a:fillRef>
        <a:effectRef xmlns:a="http://schemas.openxmlformats.org/drawingml/2006/main" idx="0">
          <a:schemeClr val="accent6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vertOverflow="clip" rtlCol="0" anchor="ctr"/>
        <a:lstStyle xmlns:a="http://schemas.openxmlformats.org/drawingml/2006/main"/>
        <a:p xmlns:a="http://schemas.openxmlformats.org/drawingml/2006/main">
          <a:r>
            <a:rPr lang="ru-RU" dirty="0" smtClean="0"/>
            <a:t>78%</a:t>
          </a:r>
          <a:endParaRPr lang="ru-RU" dirty="0"/>
        </a:p>
      </cdr:txBody>
    </cdr:sp>
  </cdr:relSizeAnchor>
  <cdr:relSizeAnchor xmlns:cdr="http://schemas.openxmlformats.org/drawingml/2006/chartDrawing">
    <cdr:from>
      <cdr:x>0.77228</cdr:x>
      <cdr:y>0.38636</cdr:y>
    </cdr:from>
    <cdr:to>
      <cdr:x>0.84158</cdr:x>
      <cdr:y>0.5</cdr:y>
    </cdr:to>
    <cdr:sp macro="" textlink="">
      <cdr:nvSpPr>
        <cdr:cNvPr id="8" name="Скругленный прямоугольник 7"/>
        <cdr:cNvSpPr/>
      </cdr:nvSpPr>
      <cdr:spPr>
        <a:xfrm xmlns:a="http://schemas.openxmlformats.org/drawingml/2006/main">
          <a:off x="5616624" y="1224136"/>
          <a:ext cx="504005" cy="360052"/>
        </a:xfrm>
        <a:prstGeom xmlns:a="http://schemas.openxmlformats.org/drawingml/2006/main" prst="roundRect">
          <a:avLst/>
        </a:prstGeom>
        <a:ln xmlns:a="http://schemas.openxmlformats.org/drawingml/2006/main">
          <a:solidFill>
            <a:srgbClr val="C00000"/>
          </a:solidFill>
        </a:ln>
      </cdr:spPr>
      <cdr:style>
        <a:lnRef xmlns:a="http://schemas.openxmlformats.org/drawingml/2006/main" idx="2">
          <a:schemeClr val="accent6"/>
        </a:lnRef>
        <a:fillRef xmlns:a="http://schemas.openxmlformats.org/drawingml/2006/main" idx="1">
          <a:schemeClr val="lt1"/>
        </a:fillRef>
        <a:effectRef xmlns:a="http://schemas.openxmlformats.org/drawingml/2006/main" idx="0">
          <a:schemeClr val="accent6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vertOverflow="clip" rtlCol="0" anchor="ctr"/>
        <a:lstStyle xmlns:a="http://schemas.openxmlformats.org/drawingml/2006/main"/>
        <a:p xmlns:a="http://schemas.openxmlformats.org/drawingml/2006/main">
          <a:r>
            <a:rPr lang="ru-RU" dirty="0" smtClean="0"/>
            <a:t>60%</a:t>
          </a:r>
          <a:endParaRPr lang="ru-RU" dirty="0"/>
        </a:p>
      </cdr:txBody>
    </cdr:sp>
  </cdr:relSizeAnchor>
  <cdr:relSizeAnchor xmlns:cdr="http://schemas.openxmlformats.org/drawingml/2006/chartDrawing">
    <cdr:from>
      <cdr:x>0.71287</cdr:x>
      <cdr:y>0.54545</cdr:y>
    </cdr:from>
    <cdr:to>
      <cdr:x>0.78218</cdr:x>
      <cdr:y>0.65909</cdr:y>
    </cdr:to>
    <cdr:sp macro="" textlink="">
      <cdr:nvSpPr>
        <cdr:cNvPr id="9" name="Скругленный прямоугольник 8"/>
        <cdr:cNvSpPr/>
      </cdr:nvSpPr>
      <cdr:spPr>
        <a:xfrm xmlns:a="http://schemas.openxmlformats.org/drawingml/2006/main">
          <a:off x="5184576" y="1728192"/>
          <a:ext cx="504078" cy="360051"/>
        </a:xfrm>
        <a:prstGeom xmlns:a="http://schemas.openxmlformats.org/drawingml/2006/main" prst="roundRect">
          <a:avLst/>
        </a:prstGeom>
        <a:ln xmlns:a="http://schemas.openxmlformats.org/drawingml/2006/main">
          <a:solidFill>
            <a:srgbClr val="C00000"/>
          </a:solidFill>
        </a:ln>
      </cdr:spPr>
      <cdr:style>
        <a:lnRef xmlns:a="http://schemas.openxmlformats.org/drawingml/2006/main" idx="2">
          <a:schemeClr val="accent6"/>
        </a:lnRef>
        <a:fillRef xmlns:a="http://schemas.openxmlformats.org/drawingml/2006/main" idx="1">
          <a:schemeClr val="lt1"/>
        </a:fillRef>
        <a:effectRef xmlns:a="http://schemas.openxmlformats.org/drawingml/2006/main" idx="0">
          <a:schemeClr val="accent6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vertOverflow="clip" rtlCol="0" anchor="ctr"/>
        <a:lstStyle xmlns:a="http://schemas.openxmlformats.org/drawingml/2006/main"/>
        <a:p xmlns:a="http://schemas.openxmlformats.org/drawingml/2006/main">
          <a:r>
            <a:rPr lang="ru-RU" dirty="0" smtClean="0"/>
            <a:t>50%</a:t>
          </a:r>
          <a:endParaRPr lang="ru-RU" dirty="0"/>
        </a:p>
      </cdr:txBody>
    </cdr:sp>
  </cdr:relSizeAnchor>
  <cdr:relSizeAnchor xmlns:cdr="http://schemas.openxmlformats.org/drawingml/2006/chartDrawing">
    <cdr:from>
      <cdr:x>0.88119</cdr:x>
      <cdr:y>0.70455</cdr:y>
    </cdr:from>
    <cdr:to>
      <cdr:x>0.9505</cdr:x>
      <cdr:y>0.81818</cdr:y>
    </cdr:to>
    <cdr:sp macro="" textlink="">
      <cdr:nvSpPr>
        <cdr:cNvPr id="10" name="Скругленный прямоугольник 9"/>
        <cdr:cNvSpPr/>
      </cdr:nvSpPr>
      <cdr:spPr>
        <a:xfrm xmlns:a="http://schemas.openxmlformats.org/drawingml/2006/main">
          <a:off x="6408712" y="2232262"/>
          <a:ext cx="504056" cy="360020"/>
        </a:xfrm>
        <a:prstGeom xmlns:a="http://schemas.openxmlformats.org/drawingml/2006/main" prst="roundRect">
          <a:avLst/>
        </a:prstGeom>
        <a:ln xmlns:a="http://schemas.openxmlformats.org/drawingml/2006/main">
          <a:solidFill>
            <a:srgbClr val="C00000"/>
          </a:solidFill>
        </a:ln>
      </cdr:spPr>
      <cdr:style>
        <a:lnRef xmlns:a="http://schemas.openxmlformats.org/drawingml/2006/main" idx="2">
          <a:schemeClr val="accent6"/>
        </a:lnRef>
        <a:fillRef xmlns:a="http://schemas.openxmlformats.org/drawingml/2006/main" idx="1">
          <a:schemeClr val="lt1"/>
        </a:fillRef>
        <a:effectRef xmlns:a="http://schemas.openxmlformats.org/drawingml/2006/main" idx="0">
          <a:schemeClr val="accent6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vertOverflow="clip" rtlCol="0" anchor="ctr"/>
        <a:lstStyle xmlns:a="http://schemas.openxmlformats.org/drawingml/2006/main"/>
        <a:p xmlns:a="http://schemas.openxmlformats.org/drawingml/2006/main">
          <a:r>
            <a:rPr lang="ru-RU" dirty="0" smtClean="0"/>
            <a:t>75%</a:t>
          </a:r>
          <a:endParaRPr lang="ru-RU" dirty="0"/>
        </a:p>
      </cdr:txBody>
    </cdr:sp>
  </cdr:relSizeAnchor>
  <cdr:relSizeAnchor xmlns:cdr="http://schemas.openxmlformats.org/drawingml/2006/chartDrawing">
    <cdr:from>
      <cdr:x>0.68317</cdr:x>
      <cdr:y>0.84091</cdr:y>
    </cdr:from>
    <cdr:to>
      <cdr:x>0.76238</cdr:x>
      <cdr:y>0.95455</cdr:y>
    </cdr:to>
    <cdr:sp macro="" textlink="">
      <cdr:nvSpPr>
        <cdr:cNvPr id="11" name="Скругленный прямоугольник 10"/>
        <cdr:cNvSpPr/>
      </cdr:nvSpPr>
      <cdr:spPr>
        <a:xfrm xmlns:a="http://schemas.openxmlformats.org/drawingml/2006/main">
          <a:off x="4968552" y="2664296"/>
          <a:ext cx="576079" cy="360041"/>
        </a:xfrm>
        <a:prstGeom xmlns:a="http://schemas.openxmlformats.org/drawingml/2006/main" prst="roundRect">
          <a:avLst/>
        </a:prstGeom>
        <a:ln xmlns:a="http://schemas.openxmlformats.org/drawingml/2006/main">
          <a:solidFill>
            <a:srgbClr val="C00000"/>
          </a:solidFill>
        </a:ln>
      </cdr:spPr>
      <cdr:style>
        <a:lnRef xmlns:a="http://schemas.openxmlformats.org/drawingml/2006/main" idx="2">
          <a:schemeClr val="accent2"/>
        </a:lnRef>
        <a:fillRef xmlns:a="http://schemas.openxmlformats.org/drawingml/2006/main" idx="1">
          <a:schemeClr val="lt1"/>
        </a:fillRef>
        <a:effectRef xmlns:a="http://schemas.openxmlformats.org/drawingml/2006/main" idx="0">
          <a:schemeClr val="accent2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vertOverflow="clip" rtlCol="0" anchor="ctr"/>
        <a:lstStyle xmlns:a="http://schemas.openxmlformats.org/drawingml/2006/main"/>
        <a:p xmlns:a="http://schemas.openxmlformats.org/drawingml/2006/main">
          <a:r>
            <a:rPr lang="ru-RU" dirty="0" smtClean="0"/>
            <a:t>43%</a:t>
          </a:r>
          <a:endParaRPr lang="ru-RU" dirty="0"/>
        </a:p>
      </cdr:txBody>
    </cdr:sp>
  </cdr:relSizeAnchor>
  <cdr:relSizeAnchor xmlns:cdr="http://schemas.openxmlformats.org/drawingml/2006/chartDrawing">
    <cdr:from>
      <cdr:x>0.41121</cdr:x>
      <cdr:y>0.95562</cdr:y>
    </cdr:from>
    <cdr:to>
      <cdr:x>0.62617</cdr:x>
      <cdr:y>0.95562</cdr:y>
    </cdr:to>
    <cdr:cxnSp macro="">
      <cdr:nvCxnSpPr>
        <cdr:cNvPr id="3" name="Прямая со стрелкой 2"/>
        <cdr:cNvCxnSpPr/>
      </cdr:nvCxnSpPr>
      <cdr:spPr>
        <a:xfrm xmlns:a="http://schemas.openxmlformats.org/drawingml/2006/main">
          <a:off x="3168352" y="3101255"/>
          <a:ext cx="1656184" cy="0"/>
        </a:xfrm>
        <a:prstGeom xmlns:a="http://schemas.openxmlformats.org/drawingml/2006/main" prst="straightConnector1">
          <a:avLst/>
        </a:prstGeom>
        <a:ln xmlns:a="http://schemas.openxmlformats.org/drawingml/2006/main">
          <a:headEnd type="arrow"/>
          <a:tailEnd type="arrow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0.40187</cdr:x>
      <cdr:y>0.73021</cdr:y>
    </cdr:from>
    <cdr:to>
      <cdr:x>0.6327</cdr:x>
      <cdr:y>1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3096344" y="2474891"/>
          <a:ext cx="1778518" cy="91439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vert="horz" wrap="none" lIns="104306" tIns="52153" rIns="104306" bIns="52153" rtlCol="0" anchor="ctr">
          <a:normAutofit/>
        </a:bodyPr>
        <a:lstStyle xmlns:a="http://schemas.openxmlformats.org/drawingml/2006/main"/>
        <a:p xmlns:a="http://schemas.openxmlformats.org/drawingml/2006/main">
          <a:pPr marL="0" marR="0" indent="0" algn="l" defTabSz="1043056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</a:pPr>
          <a:r>
            <a:rPr kumimoji="0" lang="ru-RU" sz="1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rPr>
            <a:t>40% порог отбора</a:t>
          </a:r>
          <a:r>
            <a:rPr kumimoji="0" lang="ru-RU" sz="1800" b="1" i="0" u="none" strike="noStrike" kern="1200" cap="none" spc="0" normalizeH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rPr>
            <a:t> </a:t>
          </a:r>
          <a:endParaRPr kumimoji="0" lang="ru-RU" sz="1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endParaRP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0.35535</cdr:x>
      <cdr:y>0.40816</cdr:y>
    </cdr:from>
    <cdr:to>
      <cdr:x>0.54</cdr:x>
      <cdr:y>0.55102</cdr:y>
    </cdr:to>
    <cdr:sp macro="" textlink="">
      <cdr:nvSpPr>
        <cdr:cNvPr id="2" name="Прямоугольник 1"/>
        <cdr:cNvSpPr/>
      </cdr:nvSpPr>
      <cdr:spPr>
        <a:xfrm xmlns:a="http://schemas.openxmlformats.org/drawingml/2006/main">
          <a:off x="1279402" y="1440160"/>
          <a:ext cx="664814" cy="504056"/>
        </a:xfrm>
        <a:prstGeom xmlns:a="http://schemas.openxmlformats.org/drawingml/2006/main" prst="rect">
          <a:avLst/>
        </a:prstGeom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ot="0" spcFirstLastPara="0" vertOverflow="overflow" horzOverflow="overflow" vert="horz" wrap="square" lIns="91440" tIns="45720" rIns="91440" bIns="45720" numCol="1" spcCol="0" rtlCol="0" fromWordArt="0" anchor="ctr" anchorCtr="0" forceAA="0" compatLnSpc="1">
          <a:prstTxWarp prst="textNoShape">
            <a:avLst/>
          </a:prstTxWarp>
          <a:noAutofit/>
        </a:bodyPr>
        <a:lstStyle xmlns:a="http://schemas.openxmlformats.org/drawingml/2006/main"/>
        <a:p xmlns:a="http://schemas.openxmlformats.org/drawingml/2006/main">
          <a:r>
            <a:rPr lang="ru-RU" sz="1800" dirty="0" smtClean="0"/>
            <a:t> </a:t>
          </a:r>
          <a:r>
            <a:rPr lang="ru-RU" sz="1800" dirty="0" smtClean="0">
              <a:solidFill>
                <a:sysClr val="windowText" lastClr="000000"/>
              </a:solidFill>
            </a:rPr>
            <a:t>33%</a:t>
          </a:r>
          <a:endParaRPr lang="ru-RU" sz="1800" dirty="0">
            <a:solidFill>
              <a:sysClr val="windowText" lastClr="000000"/>
            </a:solidFill>
          </a:endParaRPr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0.24534</cdr:x>
      <cdr:y>0.04076</cdr:y>
    </cdr:from>
    <cdr:to>
      <cdr:x>0.44061</cdr:x>
      <cdr:y>0.17549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872580" y="130696"/>
          <a:ext cx="1490464" cy="43204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vert="horz" wrap="none" lIns="104306" tIns="52153" rIns="104306" bIns="52153" rtlCol="0" anchor="ctr">
          <a:normAutofit/>
        </a:bodyPr>
        <a:lstStyle xmlns:a="http://schemas.openxmlformats.org/drawingml/2006/main"/>
        <a:p xmlns:a="http://schemas.openxmlformats.org/drawingml/2006/main">
          <a:pPr marL="0" marR="0" indent="0" algn="l" defTabSz="1043056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</a:pPr>
          <a:endParaRPr kumimoji="0" lang="ru-RU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endParaRPr>
        </a:p>
      </cdr:txBody>
    </cdr:sp>
  </cdr:relSizeAnchor>
  <cdr:relSizeAnchor xmlns:cdr="http://schemas.openxmlformats.org/drawingml/2006/chartDrawing">
    <cdr:from>
      <cdr:x>0.28307</cdr:x>
      <cdr:y>0.06321</cdr:y>
    </cdr:from>
    <cdr:to>
      <cdr:x>0.39628</cdr:x>
      <cdr:y>0.15303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2160612" y="202704"/>
          <a:ext cx="864096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vert="horz" wrap="none" lIns="104306" tIns="52153" rIns="104306" bIns="52153" rtlCol="0" anchor="ctr">
          <a:normAutofit/>
        </a:bodyPr>
        <a:lstStyle xmlns:a="http://schemas.openxmlformats.org/drawingml/2006/main"/>
        <a:p xmlns:a="http://schemas.openxmlformats.org/drawingml/2006/main">
          <a:pPr marL="0" marR="0" indent="0" algn="l" defTabSz="1043056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</a:pPr>
          <a:r>
            <a:rPr kumimoji="0" lang="ru-RU" sz="28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rPr>
            <a:t>360</a:t>
          </a: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4283" cy="495300"/>
          </a:xfrm>
          <a:prstGeom prst="rect">
            <a:avLst/>
          </a:prstGeom>
        </p:spPr>
        <p:txBody>
          <a:bodyPr vert="horz" lIns="91303" tIns="45651" rIns="91303" bIns="45651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8645" y="0"/>
            <a:ext cx="2944283" cy="495300"/>
          </a:xfrm>
          <a:prstGeom prst="rect">
            <a:avLst/>
          </a:prstGeom>
        </p:spPr>
        <p:txBody>
          <a:bodyPr vert="horz" lIns="91303" tIns="45651" rIns="91303" bIns="45651" rtlCol="0"/>
          <a:lstStyle>
            <a:lvl1pPr algn="r">
              <a:defRPr sz="1200"/>
            </a:lvl1pPr>
          </a:lstStyle>
          <a:p>
            <a:fld id="{54B2CB9A-35A0-44DF-9563-3B4294FF58F5}" type="datetimeFigureOut">
              <a:rPr lang="ru-RU" smtClean="0"/>
              <a:pPr/>
              <a:t>23.05.2018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5250" y="742950"/>
            <a:ext cx="6604000" cy="3714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303" tIns="45651" rIns="91303" bIns="45651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0" y="4705350"/>
            <a:ext cx="5435600" cy="4457700"/>
          </a:xfrm>
          <a:prstGeom prst="rect">
            <a:avLst/>
          </a:prstGeom>
        </p:spPr>
        <p:txBody>
          <a:bodyPr vert="horz" lIns="91303" tIns="45651" rIns="91303" bIns="45651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08981"/>
            <a:ext cx="2944283" cy="495300"/>
          </a:xfrm>
          <a:prstGeom prst="rect">
            <a:avLst/>
          </a:prstGeom>
        </p:spPr>
        <p:txBody>
          <a:bodyPr vert="horz" lIns="91303" tIns="45651" rIns="91303" bIns="45651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8645" y="9408981"/>
            <a:ext cx="2944283" cy="495300"/>
          </a:xfrm>
          <a:prstGeom prst="rect">
            <a:avLst/>
          </a:prstGeom>
        </p:spPr>
        <p:txBody>
          <a:bodyPr vert="horz" lIns="91303" tIns="45651" rIns="91303" bIns="45651" rtlCol="0" anchor="b"/>
          <a:lstStyle>
            <a:lvl1pPr algn="r">
              <a:defRPr sz="1200"/>
            </a:lvl1pPr>
          </a:lstStyle>
          <a:p>
            <a:fld id="{67CAF5B9-CC1E-4A3E-B04F-728BB30B0B5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17819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1pPr>
    <a:lvl2pPr marL="408148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2pPr>
    <a:lvl3pPr marL="816296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3pPr>
    <a:lvl4pPr marL="1224443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4pPr>
    <a:lvl5pPr marL="1632591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5pPr>
    <a:lvl6pPr marL="2040739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6pPr>
    <a:lvl7pPr marL="2448887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7pPr>
    <a:lvl8pPr marL="2857035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8pPr>
    <a:lvl9pPr marL="3265183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CAF5B9-CC1E-4A3E-B04F-728BB30B0B5D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Z:\Projects\Текущие\Проектная\FNS_2012\_БРЭНДБУК\out\PPT\3_1_present_16.9-01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1168"/>
            <a:ext cx="9144000" cy="514289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685800" y="2794987"/>
            <a:ext cx="7772400" cy="1102519"/>
          </a:xfrm>
        </p:spPr>
        <p:txBody>
          <a:bodyPr>
            <a:normAutofit/>
          </a:bodyPr>
          <a:lstStyle>
            <a:lvl1pPr>
              <a:defRPr sz="45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dirty="0" smtClean="0"/>
              <a:t>НАЗВАНИЕ ПРЕЗЕНТАЦИИ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1371600" y="3921596"/>
            <a:ext cx="6400800" cy="1314450"/>
          </a:xfrm>
        </p:spPr>
        <p:txBody>
          <a:bodyPr>
            <a:normAutofit/>
          </a:bodyPr>
          <a:lstStyle>
            <a:lvl1pPr marL="0" indent="0" algn="ctr">
              <a:buNone/>
              <a:defRPr sz="2500" b="0">
                <a:solidFill>
                  <a:schemeClr val="bg1"/>
                </a:solidFill>
                <a:latin typeface="+mj-lt"/>
              </a:defRPr>
            </a:lvl1pPr>
            <a:lvl2pPr marL="4081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162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244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6325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0407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4488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8570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2651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22.12.2012</a:t>
            </a:r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23995" y="778396"/>
            <a:ext cx="7562805" cy="85725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DEE4C3-B3F9-4492-AC4E-AEB8AB203703}" type="datetime1">
              <a:rPr lang="ru-RU" smtClean="0"/>
              <a:pPr/>
              <a:t>23.05.2018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8"/>
            <a:ext cx="3008313" cy="871537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4"/>
          </a:xfrm>
        </p:spPr>
        <p:txBody>
          <a:bodyPr/>
          <a:lstStyle>
            <a:lvl1pPr>
              <a:defRPr sz="2900"/>
            </a:lvl1pPr>
            <a:lvl2pPr>
              <a:defRPr sz="25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5"/>
            <a:ext cx="3008313" cy="3518297"/>
          </a:xfrm>
        </p:spPr>
        <p:txBody>
          <a:bodyPr/>
          <a:lstStyle>
            <a:lvl1pPr marL="0" indent="0">
              <a:buNone/>
              <a:defRPr sz="1300"/>
            </a:lvl1pPr>
            <a:lvl2pPr marL="408148" indent="0">
              <a:buNone/>
              <a:defRPr sz="1100"/>
            </a:lvl2pPr>
            <a:lvl3pPr marL="816296" indent="0">
              <a:buNone/>
              <a:defRPr sz="900"/>
            </a:lvl3pPr>
            <a:lvl4pPr marL="1224443" indent="0">
              <a:buNone/>
              <a:defRPr sz="800"/>
            </a:lvl4pPr>
            <a:lvl5pPr marL="1632591" indent="0">
              <a:buNone/>
              <a:defRPr sz="800"/>
            </a:lvl5pPr>
            <a:lvl6pPr marL="2040739" indent="0">
              <a:buNone/>
              <a:defRPr sz="800"/>
            </a:lvl6pPr>
            <a:lvl7pPr marL="2448887" indent="0">
              <a:buNone/>
              <a:defRPr sz="800"/>
            </a:lvl7pPr>
            <a:lvl8pPr marL="2857035" indent="0">
              <a:buNone/>
              <a:defRPr sz="800"/>
            </a:lvl8pPr>
            <a:lvl9pPr marL="3265183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CC1266-D9B9-4642-A506-7317DD4ADF73}" type="datetime1">
              <a:rPr lang="ru-RU" smtClean="0"/>
              <a:pPr/>
              <a:t>23.05.2018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2900"/>
            </a:lvl1pPr>
            <a:lvl2pPr marL="408148" indent="0">
              <a:buNone/>
              <a:defRPr sz="2500"/>
            </a:lvl2pPr>
            <a:lvl3pPr marL="816296" indent="0">
              <a:buNone/>
              <a:defRPr sz="2100"/>
            </a:lvl3pPr>
            <a:lvl4pPr marL="1224443" indent="0">
              <a:buNone/>
              <a:defRPr sz="1800"/>
            </a:lvl4pPr>
            <a:lvl5pPr marL="1632591" indent="0">
              <a:buNone/>
              <a:defRPr sz="1800"/>
            </a:lvl5pPr>
            <a:lvl6pPr marL="2040739" indent="0">
              <a:buNone/>
              <a:defRPr sz="1800"/>
            </a:lvl6pPr>
            <a:lvl7pPr marL="2448887" indent="0">
              <a:buNone/>
              <a:defRPr sz="1800"/>
            </a:lvl7pPr>
            <a:lvl8pPr marL="2857035" indent="0">
              <a:buNone/>
              <a:defRPr sz="1800"/>
            </a:lvl8pPr>
            <a:lvl9pPr marL="3265183" indent="0">
              <a:buNone/>
              <a:defRPr sz="18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300"/>
            </a:lvl1pPr>
            <a:lvl2pPr marL="408148" indent="0">
              <a:buNone/>
              <a:defRPr sz="1100"/>
            </a:lvl2pPr>
            <a:lvl3pPr marL="816296" indent="0">
              <a:buNone/>
              <a:defRPr sz="900"/>
            </a:lvl3pPr>
            <a:lvl4pPr marL="1224443" indent="0">
              <a:buNone/>
              <a:defRPr sz="800"/>
            </a:lvl4pPr>
            <a:lvl5pPr marL="1632591" indent="0">
              <a:buNone/>
              <a:defRPr sz="800"/>
            </a:lvl5pPr>
            <a:lvl6pPr marL="2040739" indent="0">
              <a:buNone/>
              <a:defRPr sz="800"/>
            </a:lvl6pPr>
            <a:lvl7pPr marL="2448887" indent="0">
              <a:buNone/>
              <a:defRPr sz="800"/>
            </a:lvl7pPr>
            <a:lvl8pPr marL="2857035" indent="0">
              <a:buNone/>
              <a:defRPr sz="800"/>
            </a:lvl8pPr>
            <a:lvl9pPr marL="3265183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78A2D-CC43-4DD9-8CF9-DF5286C3CC1D}" type="datetime1">
              <a:rPr lang="ru-RU" smtClean="0"/>
              <a:pPr/>
              <a:t>23.05.2018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58524-75FA-4DFF-9D30-F97C17CE17A5}" type="datetime1">
              <a:rPr lang="ru-RU" smtClean="0"/>
              <a:pPr/>
              <a:t>23.05.2018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350" y="227409"/>
            <a:ext cx="2405063" cy="48387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988" y="227409"/>
            <a:ext cx="7065962" cy="48387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69B2CD-5EDF-45E0-A730-F2C3E6027E1D}" type="datetime1">
              <a:rPr lang="ru-RU" smtClean="0"/>
              <a:pPr/>
              <a:t>23.05.2018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Z:\Projects\Текущие\Проектная\FNS_2012\_БРЭНДБУК\out\PPT\3_1_present_16.9-02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-564"/>
            <a:ext cx="9144000" cy="5142895"/>
          </a:xfrm>
          <a:prstGeom prst="rect">
            <a:avLst/>
          </a:prstGeom>
          <a:noFill/>
        </p:spPr>
      </p:pic>
      <p:sp>
        <p:nvSpPr>
          <p:cNvPr id="8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2478466" y="935856"/>
            <a:ext cx="6102883" cy="3580110"/>
          </a:xfrm>
        </p:spPr>
        <p:txBody>
          <a:bodyPr anchor="t">
            <a:normAutofit/>
          </a:bodyPr>
          <a:lstStyle>
            <a:lvl1pPr algn="l">
              <a:lnSpc>
                <a:spcPts val="5400"/>
              </a:lnSpc>
              <a:defRPr sz="4700" b="1">
                <a:solidFill>
                  <a:srgbClr val="8D8C90"/>
                </a:solidFill>
                <a:latin typeface="+mj-lt"/>
              </a:defRPr>
            </a:lvl1pPr>
          </a:lstStyle>
          <a:p>
            <a:r>
              <a:rPr lang="ru-RU" dirty="0" smtClean="0"/>
              <a:t>НАЗВАНИЕ ПРЕЗЕНТАЦИИ</a:t>
            </a:r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51"/>
            <a:ext cx="7632700" cy="3206749"/>
          </a:xfrm>
        </p:spPr>
        <p:txBody>
          <a:bodyPr>
            <a:noAutofit/>
          </a:bodyPr>
          <a:lstStyle>
            <a:lvl1pPr marL="284505" indent="0">
              <a:buFontTx/>
              <a:buNone/>
              <a:defRPr b="1">
                <a:latin typeface="+mj-lt"/>
              </a:defRPr>
            </a:lvl1pPr>
            <a:lvl2pPr marL="282020" indent="2485">
              <a:defRPr>
                <a:latin typeface="+mj-lt"/>
              </a:defRPr>
            </a:lvl2pPr>
            <a:lvl3pPr marL="491981" indent="-203750">
              <a:tabLst/>
              <a:defRPr>
                <a:latin typeface="+mj-lt"/>
              </a:defRPr>
            </a:lvl3pPr>
            <a:lvl4pPr marL="0" indent="282020">
              <a:defRPr>
                <a:latin typeface="+mj-lt"/>
              </a:defRPr>
            </a:lvl4pPr>
            <a:lvl5pPr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5926640" y="3845307"/>
            <a:ext cx="923618" cy="282640"/>
          </a:xfrm>
          <a:prstGeom prst="rect">
            <a:avLst/>
          </a:prstGeom>
          <a:noFill/>
        </p:spPr>
        <p:txBody>
          <a:bodyPr wrap="square" lIns="71561" tIns="35780" rIns="71561" bIns="35780" rtlCol="0">
            <a:noAutofit/>
          </a:bodyPr>
          <a:lstStyle/>
          <a:p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611189" y="558800"/>
            <a:ext cx="7548638" cy="946151"/>
          </a:xfrm>
        </p:spPr>
        <p:txBody>
          <a:bodyPr/>
          <a:lstStyle>
            <a:lvl1pPr marL="0" marR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51"/>
            <a:ext cx="7632700" cy="3206749"/>
          </a:xfrm>
        </p:spPr>
        <p:txBody>
          <a:bodyPr>
            <a:noAutofit/>
          </a:bodyPr>
          <a:lstStyle>
            <a:lvl1pPr marL="284505" indent="0">
              <a:buFontTx/>
              <a:buNone/>
              <a:defRPr b="1">
                <a:latin typeface="+mj-lt"/>
              </a:defRPr>
            </a:lvl1pPr>
            <a:lvl2pPr marL="282020" indent="2485">
              <a:defRPr>
                <a:latin typeface="+mj-lt"/>
              </a:defRPr>
            </a:lvl2pPr>
            <a:lvl3pPr marL="491981" indent="-203750">
              <a:tabLst/>
              <a:defRPr>
                <a:latin typeface="+mj-lt"/>
              </a:defRPr>
            </a:lvl3pPr>
            <a:lvl4pPr marL="0" indent="282020">
              <a:defRPr>
                <a:latin typeface="+mj-lt"/>
              </a:defRPr>
            </a:lvl4pPr>
            <a:lvl5pPr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5926640" y="3845307"/>
            <a:ext cx="923618" cy="282640"/>
          </a:xfrm>
          <a:prstGeom prst="rect">
            <a:avLst/>
          </a:prstGeom>
          <a:noFill/>
        </p:spPr>
        <p:txBody>
          <a:bodyPr wrap="square" lIns="71561" tIns="35780" rIns="71561" bIns="35780" rtlCol="0">
            <a:noAutofit/>
          </a:bodyPr>
          <a:lstStyle/>
          <a:p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611188" y="558801"/>
            <a:ext cx="7632699" cy="946150"/>
          </a:xfrm>
        </p:spPr>
        <p:txBody>
          <a:bodyPr>
            <a:noAutofit/>
          </a:bodyPr>
          <a:lstStyle>
            <a:lvl1pPr marL="0" marR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Z:\Projects\Текущие\Проектная\FNS_2012\_БРЭНДБУК\out\PPT\3_1_present_16.9-04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" y="1169"/>
            <a:ext cx="9143998" cy="5142895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50"/>
            <a:ext cx="7632700" cy="3206749"/>
          </a:xfrm>
        </p:spPr>
        <p:txBody>
          <a:bodyPr>
            <a:noAutofit/>
          </a:bodyPr>
          <a:lstStyle>
            <a:lvl1pPr marL="284505" indent="0">
              <a:buFontTx/>
              <a:buNone/>
              <a:defRPr b="1">
                <a:latin typeface="+mj-lt"/>
              </a:defRPr>
            </a:lvl1pPr>
            <a:lvl2pPr marL="284505" indent="0">
              <a:defRPr>
                <a:latin typeface="+mj-lt"/>
              </a:defRPr>
            </a:lvl2pPr>
            <a:lvl3pPr marL="491981" indent="-203750">
              <a:defRPr>
                <a:latin typeface="+mj-lt"/>
              </a:defRPr>
            </a:lvl3pPr>
            <a:lvl4pPr marL="0" indent="282020">
              <a:defRPr>
                <a:latin typeface="+mj-lt"/>
              </a:defRPr>
            </a:lvl4pPr>
            <a:lvl5pPr marL="1123109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611188" y="558801"/>
            <a:ext cx="7632699" cy="946150"/>
          </a:xfrm>
        </p:spPr>
        <p:txBody>
          <a:bodyPr>
            <a:noAutofit/>
          </a:bodyPr>
          <a:lstStyle>
            <a:lvl1pPr marL="0" marR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Z:\Projects\Текущие\Проектная\FNS_2012\_БРЭНДБУК\out\PPT\3_1_present_16.9-04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1169"/>
            <a:ext cx="9144000" cy="5142895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50"/>
            <a:ext cx="7632700" cy="3206749"/>
          </a:xfrm>
        </p:spPr>
        <p:txBody>
          <a:bodyPr>
            <a:noAutofit/>
          </a:bodyPr>
          <a:lstStyle>
            <a:lvl1pPr marL="284505" indent="0">
              <a:buFontTx/>
              <a:buNone/>
              <a:defRPr b="1">
                <a:latin typeface="+mj-lt"/>
              </a:defRPr>
            </a:lvl1pPr>
            <a:lvl2pPr marL="284505" indent="0">
              <a:defRPr>
                <a:latin typeface="+mj-lt"/>
              </a:defRPr>
            </a:lvl2pPr>
            <a:lvl3pPr marL="491981" indent="-203750">
              <a:defRPr>
                <a:latin typeface="+mj-lt"/>
              </a:defRPr>
            </a:lvl3pPr>
            <a:lvl4pPr marL="0" indent="282020">
              <a:defRPr>
                <a:latin typeface="+mj-lt"/>
              </a:defRPr>
            </a:lvl4pPr>
            <a:lvl5pPr marL="1123109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611188" y="558801"/>
            <a:ext cx="7632699" cy="946150"/>
          </a:xfrm>
        </p:spPr>
        <p:txBody>
          <a:bodyPr>
            <a:noAutofit/>
          </a:bodyPr>
          <a:lstStyle>
            <a:lvl1pPr marL="0" marR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16.9-02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-564"/>
            <a:ext cx="9144000" cy="514289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07046" y="1478186"/>
            <a:ext cx="5736842" cy="1021556"/>
          </a:xfrm>
        </p:spPr>
        <p:txBody>
          <a:bodyPr anchor="t"/>
          <a:lstStyle>
            <a:lvl1pPr algn="l">
              <a:defRPr sz="36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07046" y="353046"/>
            <a:ext cx="5736842" cy="1125140"/>
          </a:xfrm>
        </p:spPr>
        <p:txBody>
          <a:bodyPr anchor="b"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0814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81629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224443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4pPr>
            <a:lvl5pPr marL="1632591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5pPr>
            <a:lvl6pPr marL="2040739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6pPr>
            <a:lvl7pPr marL="2448887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7pPr>
            <a:lvl8pPr marL="2857035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8pPr>
            <a:lvl9pPr marL="3265183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189" y="558799"/>
            <a:ext cx="8075612" cy="946151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11188" y="1504950"/>
            <a:ext cx="3647576" cy="3206750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0" y="1504950"/>
            <a:ext cx="3671888" cy="3206750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1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8148" indent="0">
              <a:buNone/>
              <a:defRPr sz="1800" b="1"/>
            </a:lvl2pPr>
            <a:lvl3pPr marL="816296" indent="0">
              <a:buNone/>
              <a:defRPr sz="1600" b="1"/>
            </a:lvl3pPr>
            <a:lvl4pPr marL="1224443" indent="0">
              <a:buNone/>
              <a:defRPr sz="1400" b="1"/>
            </a:lvl4pPr>
            <a:lvl5pPr marL="1632591" indent="0">
              <a:buNone/>
              <a:defRPr sz="1400" b="1"/>
            </a:lvl5pPr>
            <a:lvl6pPr marL="2040739" indent="0">
              <a:buNone/>
              <a:defRPr sz="1400" b="1"/>
            </a:lvl6pPr>
            <a:lvl7pPr marL="2448887" indent="0">
              <a:buNone/>
              <a:defRPr sz="1400" b="1"/>
            </a:lvl7pPr>
            <a:lvl8pPr marL="2857035" indent="0">
              <a:buNone/>
              <a:defRPr sz="1400" b="1"/>
            </a:lvl8pPr>
            <a:lvl9pPr marL="3265183" indent="0">
              <a:buNone/>
              <a:defRPr sz="14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1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8148" indent="0">
              <a:buNone/>
              <a:defRPr sz="1800" b="1"/>
            </a:lvl2pPr>
            <a:lvl3pPr marL="816296" indent="0">
              <a:buNone/>
              <a:defRPr sz="1600" b="1"/>
            </a:lvl3pPr>
            <a:lvl4pPr marL="1224443" indent="0">
              <a:buNone/>
              <a:defRPr sz="1400" b="1"/>
            </a:lvl4pPr>
            <a:lvl5pPr marL="1632591" indent="0">
              <a:buNone/>
              <a:defRPr sz="1400" b="1"/>
            </a:lvl5pPr>
            <a:lvl6pPr marL="2040739" indent="0">
              <a:buNone/>
              <a:defRPr sz="1400" b="1"/>
            </a:lvl6pPr>
            <a:lvl7pPr marL="2448887" indent="0">
              <a:buNone/>
              <a:defRPr sz="1400" b="1"/>
            </a:lvl7pPr>
            <a:lvl8pPr marL="2857035" indent="0">
              <a:buNone/>
              <a:defRPr sz="1400" b="1"/>
            </a:lvl8pPr>
            <a:lvl9pPr marL="3265183" indent="0">
              <a:buNone/>
              <a:defRPr sz="14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5A173-E5E4-4B86-BADB-BBB422306F42}" type="datetime1">
              <a:rPr lang="ru-RU" smtClean="0"/>
              <a:pPr/>
              <a:t>23.05.2018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16.9-03.png"/>
          <p:cNvPicPr>
            <a:picLocks noChangeAspect="1" noChangeArrowheads="1"/>
          </p:cNvPicPr>
          <p:nvPr/>
        </p:nvPicPr>
        <p:blipFill>
          <a:blip r:embed="rId17" cstate="print"/>
          <a:stretch>
            <a:fillRect/>
          </a:stretch>
        </p:blipFill>
        <p:spPr bwMode="auto">
          <a:xfrm>
            <a:off x="1" y="1169"/>
            <a:ext cx="9143998" cy="514289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188" y="558800"/>
            <a:ext cx="7632700" cy="925984"/>
          </a:xfrm>
          <a:prstGeom prst="rect">
            <a:avLst/>
          </a:prstGeom>
        </p:spPr>
        <p:txBody>
          <a:bodyPr vert="horz" lIns="81630" tIns="40815" rIns="81630" bIns="40815" rtlCol="0" anchor="ctr">
            <a:no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11189" y="1491630"/>
            <a:ext cx="7632699" cy="3220070"/>
          </a:xfrm>
          <a:prstGeom prst="rect">
            <a:avLst/>
          </a:prstGeom>
        </p:spPr>
        <p:txBody>
          <a:bodyPr vert="horz" lIns="81630" tIns="40815" rIns="81630" bIns="40815" rtlCol="0">
            <a:no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1" y="4767263"/>
            <a:ext cx="2133600" cy="273844"/>
          </a:xfrm>
          <a:prstGeom prst="rect">
            <a:avLst/>
          </a:prstGeom>
        </p:spPr>
        <p:txBody>
          <a:bodyPr vert="horz" lIns="81630" tIns="40815" rIns="81630" bIns="40815" rtlCol="0" anchor="ctr"/>
          <a:lstStyle>
            <a:lvl1pPr algn="l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1EDECA-DAED-49E8-AB44-A10369DCE766}" type="datetime1">
              <a:rPr lang="ru-RU" smtClean="0"/>
              <a:pPr/>
              <a:t>23.05.2018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1" y="4767263"/>
            <a:ext cx="2895600" cy="273844"/>
          </a:xfrm>
          <a:prstGeom prst="rect">
            <a:avLst/>
          </a:prstGeom>
        </p:spPr>
        <p:txBody>
          <a:bodyPr vert="horz" lIns="81630" tIns="40815" rIns="81630" bIns="40815" rtlCol="0" anchor="ctr"/>
          <a:lstStyle>
            <a:lvl1pPr algn="ct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403431" y="4398169"/>
            <a:ext cx="503585" cy="513582"/>
          </a:xfrm>
          <a:prstGeom prst="rect">
            <a:avLst/>
          </a:prstGeom>
        </p:spPr>
        <p:txBody>
          <a:bodyPr vert="horz" lIns="81630" tIns="40815" rIns="81630" bIns="40815" rtlCol="0" anchor="ctr"/>
          <a:lstStyle>
            <a:lvl1pPr algn="ctr">
              <a:lnSpc>
                <a:spcPts val="1878"/>
              </a:lnSpc>
              <a:defRPr sz="2100">
                <a:solidFill>
                  <a:schemeClr val="bg1"/>
                </a:solidFill>
                <a:latin typeface="+mn-lt"/>
              </a:defRPr>
            </a:lvl1pPr>
          </a:lstStyle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0" r:id="rId3"/>
    <p:sldLayoutId id="2147483662" r:id="rId4"/>
    <p:sldLayoutId id="2147483661" r:id="rId5"/>
    <p:sldLayoutId id="2147483663" r:id="rId6"/>
    <p:sldLayoutId id="2147483651" r:id="rId7"/>
    <p:sldLayoutId id="2147483652" r:id="rId8"/>
    <p:sldLayoutId id="2147483653" r:id="rId9"/>
    <p:sldLayoutId id="2147483654" r:id="rId10"/>
    <p:sldLayoutId id="2147483655" r:id="rId11"/>
    <p:sldLayoutId id="2147483656" r:id="rId12"/>
    <p:sldLayoutId id="2147483657" r:id="rId13"/>
    <p:sldLayoutId id="2147483658" r:id="rId14"/>
    <p:sldLayoutId id="2147483659" r:id="rId15"/>
  </p:sldLayoutIdLst>
  <p:hf hdr="0" ftr="0" dt="0"/>
  <p:txStyles>
    <p:titleStyle>
      <a:lvl1pPr algn="l" defTabSz="816296" rtl="0" eaLnBrk="1" latinLnBrk="0" hangingPunct="1">
        <a:spcBef>
          <a:spcPct val="0"/>
        </a:spcBef>
        <a:buNone/>
        <a:defRPr sz="3800" b="1" i="0" kern="1200">
          <a:solidFill>
            <a:srgbClr val="005AA9"/>
          </a:solidFill>
          <a:latin typeface="+mj-lt"/>
          <a:ea typeface="+mj-ea"/>
          <a:cs typeface="+mj-cs"/>
        </a:defRPr>
      </a:lvl1pPr>
    </p:titleStyle>
    <p:bodyStyle>
      <a:lvl1pPr marL="284505" indent="0" algn="l" defTabSz="816296" rtl="0" eaLnBrk="1" latinLnBrk="0" hangingPunct="1">
        <a:spcBef>
          <a:spcPct val="20000"/>
        </a:spcBef>
        <a:buFont typeface="+mj-lt"/>
        <a:buNone/>
        <a:defRPr sz="2400" b="0" i="0" kern="1200">
          <a:solidFill>
            <a:srgbClr val="005AA9"/>
          </a:solidFill>
          <a:latin typeface="+mj-lt"/>
          <a:ea typeface="+mn-ea"/>
          <a:cs typeface="+mn-cs"/>
        </a:defRPr>
      </a:lvl1pPr>
      <a:lvl2pPr marL="284505" indent="0" algn="l" defTabSz="816296" rtl="0" eaLnBrk="1" latinLnBrk="0" hangingPunct="1">
        <a:spcBef>
          <a:spcPct val="20000"/>
        </a:spcBef>
        <a:buFont typeface="Arial" pitchFamily="34" charset="0"/>
        <a:buNone/>
        <a:defRPr sz="2000" b="0" i="0" kern="1200">
          <a:solidFill>
            <a:srgbClr val="504F53"/>
          </a:solidFill>
          <a:latin typeface="+mj-lt"/>
          <a:ea typeface="+mn-ea"/>
          <a:cs typeface="+mn-cs"/>
        </a:defRPr>
      </a:lvl2pPr>
      <a:lvl3pPr marL="557828" indent="-203750" algn="l" defTabSz="816296" rtl="0" eaLnBrk="1" latinLnBrk="0" hangingPunct="1">
        <a:spcBef>
          <a:spcPct val="20000"/>
        </a:spcBef>
        <a:buFont typeface="Arial" pitchFamily="34" charset="0"/>
        <a:buChar char="•"/>
        <a:defRPr sz="2000" b="0" i="0" kern="1200">
          <a:solidFill>
            <a:srgbClr val="504F53"/>
          </a:solidFill>
          <a:latin typeface="+mj-lt"/>
          <a:ea typeface="+mn-ea"/>
          <a:cs typeface="+mn-cs"/>
        </a:defRPr>
      </a:lvl3pPr>
      <a:lvl4pPr marL="0" indent="282020" algn="just" defTabSz="816296" rtl="0" eaLnBrk="1" latinLnBrk="0" hangingPunct="1">
        <a:lnSpc>
          <a:spcPts val="1900"/>
        </a:lnSpc>
        <a:spcBef>
          <a:spcPts val="400"/>
        </a:spcBef>
        <a:buFont typeface="Arial" pitchFamily="34" charset="0"/>
        <a:buNone/>
        <a:tabLst/>
        <a:defRPr sz="1600" b="0" i="0" kern="1200">
          <a:solidFill>
            <a:srgbClr val="504F53"/>
          </a:solidFill>
          <a:latin typeface="+mj-lt"/>
          <a:ea typeface="+mn-ea"/>
          <a:cs typeface="+mn-cs"/>
        </a:defRPr>
      </a:lvl4pPr>
      <a:lvl5pPr marL="1123109" indent="0" algn="l" defTabSz="816296" rtl="0" eaLnBrk="1" latinLnBrk="0" hangingPunct="1">
        <a:lnSpc>
          <a:spcPts val="1800"/>
        </a:lnSpc>
        <a:spcBef>
          <a:spcPts val="400"/>
        </a:spcBef>
        <a:buFont typeface="Arial" pitchFamily="34" charset="0"/>
        <a:buNone/>
        <a:defRPr sz="1400" b="0" i="0" kern="1200">
          <a:solidFill>
            <a:srgbClr val="8D8C90"/>
          </a:solidFill>
          <a:latin typeface="+mj-lt"/>
          <a:ea typeface="+mn-ea"/>
          <a:cs typeface="+mn-cs"/>
        </a:defRPr>
      </a:lvl5pPr>
      <a:lvl6pPr marL="2244813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652961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061109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469256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08148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16296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24443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32591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40739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48887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857035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265183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1800" dirty="0" smtClean="0"/>
              <a:t>«Мониторинг </a:t>
            </a:r>
            <a:r>
              <a:rPr lang="ru-RU" sz="1800" dirty="0"/>
              <a:t>выплаты заработной платы в </a:t>
            </a:r>
            <a:r>
              <a:rPr lang="ru-RU" sz="1800" dirty="0" smtClean="0"/>
              <a:t>конвертах»</a:t>
            </a:r>
            <a:endParaRPr lang="ru-RU" sz="1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75856" y="4155926"/>
            <a:ext cx="5616624" cy="504056"/>
          </a:xfrm>
        </p:spPr>
        <p:txBody>
          <a:bodyPr>
            <a:normAutofit fontScale="92500" lnSpcReduction="20000"/>
          </a:bodyPr>
          <a:lstStyle/>
          <a:p>
            <a:pPr algn="r"/>
            <a:r>
              <a:rPr lang="ru-RU" sz="1600" dirty="0" smtClean="0"/>
              <a:t>Начальник </a:t>
            </a:r>
            <a:r>
              <a:rPr lang="ru-RU" sz="1600" smtClean="0"/>
              <a:t>отдела камерального </a:t>
            </a:r>
            <a:r>
              <a:rPr lang="ru-RU" sz="1600" dirty="0" smtClean="0"/>
              <a:t>контроля № 1 </a:t>
            </a:r>
          </a:p>
          <a:p>
            <a:pPr algn="r"/>
            <a:r>
              <a:rPr lang="ru-RU" sz="1600" dirty="0" smtClean="0"/>
              <a:t>Горожанина Анна Сергеевна</a:t>
            </a:r>
          </a:p>
          <a:p>
            <a:pPr algn="r"/>
            <a:endParaRPr lang="ru-RU" sz="2000" dirty="0"/>
          </a:p>
        </p:txBody>
      </p:sp>
      <p:sp>
        <p:nvSpPr>
          <p:cNvPr id="5" name="TextBox 4"/>
          <p:cNvSpPr txBox="1"/>
          <p:nvPr/>
        </p:nvSpPr>
        <p:spPr>
          <a:xfrm>
            <a:off x="2411760" y="1950864"/>
            <a:ext cx="4377158" cy="1008112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УФНС России по Республике Алтай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Спасибо за внимание!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48395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49179090"/>
              </p:ext>
            </p:extLst>
          </p:nvPr>
        </p:nvGraphicFramePr>
        <p:xfrm>
          <a:off x="539552" y="1419622"/>
          <a:ext cx="7632699" cy="31683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88232"/>
                <a:gridCol w="2304256"/>
                <a:gridCol w="3240211"/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Дата начала действия МРОТ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Размер</a:t>
                      </a:r>
                      <a:r>
                        <a:rPr lang="ru-RU" baseline="0" dirty="0" smtClean="0"/>
                        <a:t> МРОТ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Нормативный документ</a:t>
                      </a:r>
                      <a:endParaRPr lang="ru-RU" dirty="0"/>
                    </a:p>
                  </a:txBody>
                  <a:tcPr/>
                </a:tc>
              </a:tr>
              <a:tr h="861040">
                <a:tc>
                  <a:txBody>
                    <a:bodyPr/>
                    <a:lstStyle/>
                    <a:p>
                      <a:r>
                        <a:rPr lang="ru-RU" dirty="0" smtClean="0"/>
                        <a:t>с 01.07.2017 года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7 800,00 руб.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ст.1 Федерального Закона «О минимальном размере оплаты труда» № 460-ФЗ от 19.12.2016г.</a:t>
                      </a:r>
                      <a:endParaRPr lang="ru-RU" dirty="0"/>
                    </a:p>
                  </a:txBody>
                  <a:tcPr/>
                </a:tc>
              </a:tr>
              <a:tr h="864096">
                <a:tc>
                  <a:txBody>
                    <a:bodyPr/>
                    <a:lstStyle/>
                    <a:p>
                      <a:r>
                        <a:rPr lang="ru-RU" dirty="0" smtClean="0"/>
                        <a:t>с 01.01.2018 года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9 489,00 руб.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ст.3 Федерального Закона «О минимальном размере оплаты труда» № 421-ФЗ от 28.12.2017г.</a:t>
                      </a:r>
                      <a:endParaRPr lang="ru-RU" dirty="0"/>
                    </a:p>
                  </a:txBody>
                  <a:tcPr/>
                </a:tc>
              </a:tr>
              <a:tr h="864096">
                <a:tc>
                  <a:txBody>
                    <a:bodyPr/>
                    <a:lstStyle/>
                    <a:p>
                      <a:r>
                        <a:rPr lang="ru-RU" smtClean="0"/>
                        <a:t>с </a:t>
                      </a:r>
                      <a:r>
                        <a:rPr lang="ru-RU" dirty="0" smtClean="0"/>
                        <a:t>01.05.2018 года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11 163,00 руб.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ст.3 Федерального Закона «О минимальном размере оплаты труда» № 41-ФЗ от 07.03.2018г.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11188" y="558801"/>
            <a:ext cx="7632699" cy="572789"/>
          </a:xfrm>
        </p:spPr>
        <p:txBody>
          <a:bodyPr/>
          <a:lstStyle/>
          <a:p>
            <a:pPr algn="ctr"/>
            <a:r>
              <a:rPr lang="ru-RU" sz="2200" dirty="0" smtClean="0">
                <a:cs typeface="Times New Roman" pitchFamily="18" charset="0"/>
              </a:rPr>
              <a:t>Показатели минимального размера оплаты труда (МРОТ)</a:t>
            </a:r>
            <a:endParaRPr lang="ru-RU" sz="2200" dirty="0"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354634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3</a:t>
            </a:fld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899592" y="195486"/>
            <a:ext cx="914400" cy="1130424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0" name="Заголовок 2"/>
          <p:cNvSpPr>
            <a:spLocks noGrp="1"/>
          </p:cNvSpPr>
          <p:nvPr>
            <p:ph type="title"/>
          </p:nvPr>
        </p:nvSpPr>
        <p:spPr>
          <a:xfrm>
            <a:off x="611560" y="339503"/>
            <a:ext cx="7848872" cy="421196"/>
          </a:xfrm>
        </p:spPr>
        <p:txBody>
          <a:bodyPr/>
          <a:lstStyle/>
          <a:p>
            <a:pPr algn="ctr"/>
            <a:r>
              <a:rPr lang="ru-RU" sz="1800" dirty="0" smtClean="0">
                <a:solidFill>
                  <a:schemeClr val="tx2">
                    <a:lumMod val="75000"/>
                  </a:schemeClr>
                </a:solidFill>
              </a:rPr>
              <a:t>Подходы к организации контрольной работы по зонам налоговых рисков</a:t>
            </a:r>
            <a:endParaRPr lang="ru-RU" sz="1800" dirty="0"/>
          </a:p>
        </p:txBody>
      </p:sp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850" y="653430"/>
            <a:ext cx="7539558" cy="39677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899592" y="3867894"/>
            <a:ext cx="1728192" cy="72008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100" dirty="0" smtClean="0"/>
              <a:t>Низкий уровень рисков: своевременное и полное исполнение налоговых обязательств</a:t>
            </a:r>
            <a:endParaRPr lang="ru-RU" sz="11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899592" y="3075806"/>
            <a:ext cx="2088232" cy="72008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100" dirty="0" smtClean="0"/>
              <a:t>Средний уровень рисков: ошибки при определении налоговой базы, исчисления налогов</a:t>
            </a:r>
            <a:endParaRPr lang="ru-RU" sz="11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899592" y="2139702"/>
            <a:ext cx="2304256" cy="86505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100" dirty="0" smtClean="0"/>
              <a:t>Высокий уровень рисков: уклонение от уплаты налогов, либо применение агрессивных схем минимизации налогов </a:t>
            </a:r>
            <a:endParaRPr lang="ru-RU" sz="11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899592" y="843558"/>
            <a:ext cx="2880320" cy="9361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500" dirty="0" smtClean="0"/>
              <a:t>Зоны налоговых рисков относительно исполнения налогоплательщиков налоговых обязательств</a:t>
            </a:r>
            <a:endParaRPr lang="ru-RU" sz="15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5076056" y="843558"/>
            <a:ext cx="2952328" cy="792088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 Мероприятия по управлению налоговыми рисками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5868144" y="3795886"/>
            <a:ext cx="2160240" cy="79208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 </a:t>
            </a:r>
            <a:r>
              <a:rPr lang="ru-RU" sz="1100" dirty="0" smtClean="0"/>
              <a:t>Информирование, консультирование,  комфортные условия ведения бизнеса и уплаты налогов.</a:t>
            </a:r>
            <a:endParaRPr lang="ru-RU" sz="1100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5364088" y="2637284"/>
            <a:ext cx="2671489" cy="108659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100" dirty="0" smtClean="0"/>
              <a:t>Мониторинг и предупреждение совершения налоговых нарушений, разъяснение законодательства, избежание штрафов при добровольном уточнении и уплате налогов, проведение контрольных мероприятий</a:t>
            </a:r>
            <a:endParaRPr lang="ru-RU" sz="1100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4860032" y="1635646"/>
            <a:ext cx="3168352" cy="93658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100" dirty="0" smtClean="0"/>
              <a:t>Концентрация контрольный мероприятий. Обеспечение неотвратимость наказаний  и совместная работа с правоохранительными органами. Возмещение ущерба нанесенного государству.</a:t>
            </a:r>
            <a:endParaRPr lang="ru-RU" sz="1100" dirty="0"/>
          </a:p>
        </p:txBody>
      </p:sp>
      <p:cxnSp>
        <p:nvCxnSpPr>
          <p:cNvPr id="25" name="Прямая со стрелкой 24"/>
          <p:cNvCxnSpPr/>
          <p:nvPr/>
        </p:nvCxnSpPr>
        <p:spPr>
          <a:xfrm>
            <a:off x="4474629" y="2283718"/>
            <a:ext cx="313395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/>
          <p:nvPr/>
        </p:nvCxnSpPr>
        <p:spPr>
          <a:xfrm>
            <a:off x="4932040" y="3291830"/>
            <a:ext cx="36004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 стрелкой 28"/>
          <p:cNvCxnSpPr/>
          <p:nvPr/>
        </p:nvCxnSpPr>
        <p:spPr>
          <a:xfrm>
            <a:off x="5436096" y="4191930"/>
            <a:ext cx="36004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42394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4</a:t>
            </a:fld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899592" y="195486"/>
            <a:ext cx="914400" cy="1130424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0" name="Заголовок 2"/>
          <p:cNvSpPr>
            <a:spLocks noGrp="1"/>
          </p:cNvSpPr>
          <p:nvPr>
            <p:ph type="title"/>
          </p:nvPr>
        </p:nvSpPr>
        <p:spPr>
          <a:xfrm>
            <a:off x="611560" y="339502"/>
            <a:ext cx="7632699" cy="1224135"/>
          </a:xfrm>
        </p:spPr>
        <p:txBody>
          <a:bodyPr/>
          <a:lstStyle/>
          <a:p>
            <a:pPr algn="ctr"/>
            <a:r>
              <a:rPr lang="ru-RU" sz="1900" dirty="0" smtClean="0">
                <a:solidFill>
                  <a:schemeClr val="tx2">
                    <a:lumMod val="75000"/>
                  </a:schemeClr>
                </a:solidFill>
              </a:rPr>
              <a:t>Результаты социального опроса: виды деятельности с  наиболее высоким риском выплаты «теневой»  заработной платы (процент от числа опрошенных респондентов)</a:t>
            </a:r>
            <a:endParaRPr lang="ru-RU" sz="1900" dirty="0"/>
          </a:p>
        </p:txBody>
      </p:sp>
      <p:graphicFrame>
        <p:nvGraphicFramePr>
          <p:cNvPr id="9" name="Диаграмма 8"/>
          <p:cNvGraphicFramePr/>
          <p:nvPr>
            <p:extLst>
              <p:ext uri="{D42A27DB-BD31-4B8C-83A1-F6EECF244321}">
                <p14:modId xmlns:p14="http://schemas.microsoft.com/office/powerpoint/2010/main" val="3284964122"/>
              </p:ext>
            </p:extLst>
          </p:nvPr>
        </p:nvGraphicFramePr>
        <p:xfrm>
          <a:off x="467544" y="1414711"/>
          <a:ext cx="7704856" cy="33892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747620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539553" y="195486"/>
            <a:ext cx="8280920" cy="648072"/>
          </a:xfrm>
        </p:spPr>
        <p:txBody>
          <a:bodyPr/>
          <a:lstStyle/>
          <a:p>
            <a:pPr algn="ctr"/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</a:rPr>
              <a:t>Результаты социального опроса: получение «теневой» заработной платы </a:t>
            </a:r>
            <a:br>
              <a:rPr lang="ru-RU" sz="1600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</a:rPr>
              <a:t>в разрезе категории работодателей</a:t>
            </a:r>
            <a:endParaRPr lang="ru-RU" sz="1200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5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39552" y="1131590"/>
            <a:ext cx="3672408" cy="352839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4572000" y="1131590"/>
            <a:ext cx="3600400" cy="352839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10" name="Диаграмма 9"/>
          <p:cNvGraphicFramePr/>
          <p:nvPr>
            <p:extLst>
              <p:ext uri="{D42A27DB-BD31-4B8C-83A1-F6EECF244321}">
                <p14:modId xmlns:p14="http://schemas.microsoft.com/office/powerpoint/2010/main" val="1764557006"/>
              </p:ext>
            </p:extLst>
          </p:nvPr>
        </p:nvGraphicFramePr>
        <p:xfrm>
          <a:off x="539552" y="1131590"/>
          <a:ext cx="3672408" cy="35283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1" name="Диаграмма 10"/>
          <p:cNvGraphicFramePr/>
          <p:nvPr>
            <p:extLst>
              <p:ext uri="{D42A27DB-BD31-4B8C-83A1-F6EECF244321}">
                <p14:modId xmlns:p14="http://schemas.microsoft.com/office/powerpoint/2010/main" val="103130520"/>
              </p:ext>
            </p:extLst>
          </p:nvPr>
        </p:nvGraphicFramePr>
        <p:xfrm>
          <a:off x="4572000" y="1131590"/>
          <a:ext cx="3600400" cy="35283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620003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611560" y="411510"/>
            <a:ext cx="7548638" cy="946151"/>
          </a:xfrm>
        </p:spPr>
        <p:txBody>
          <a:bodyPr/>
          <a:lstStyle/>
          <a:p>
            <a:pPr algn="ctr"/>
            <a:r>
              <a:rPr lang="ru-RU" sz="2800" dirty="0"/>
              <a:t>Структура налогового разрыва 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6</a:t>
            </a:fld>
            <a:endParaRPr lang="ru-RU" dirty="0"/>
          </a:p>
        </p:txBody>
      </p:sp>
      <p:pic>
        <p:nvPicPr>
          <p:cNvPr id="3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79" y="1636013"/>
            <a:ext cx="7346317" cy="29446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25051333"/>
              </p:ext>
            </p:extLst>
          </p:nvPr>
        </p:nvGraphicFramePr>
        <p:xfrm>
          <a:off x="539553" y="1635646"/>
          <a:ext cx="7488831" cy="241518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640644"/>
                <a:gridCol w="2573099"/>
                <a:gridCol w="2275088"/>
              </a:tblGrid>
              <a:tr h="86409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Показатель</a:t>
                      </a:r>
                      <a:endParaRPr lang="ru-RU" sz="16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Средняя заработная плата,</a:t>
                      </a:r>
                      <a:r>
                        <a:rPr lang="ru-RU" sz="1600" baseline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руб.</a:t>
                      </a:r>
                      <a:endParaRPr lang="ru-RU" sz="16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Величина </a:t>
                      </a:r>
                      <a:r>
                        <a:rPr lang="ru-RU" sz="1600" baseline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МРОТ с 01.07.2017 года, руб.</a:t>
                      </a:r>
                      <a:endParaRPr lang="ru-RU" sz="16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155109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 smtClean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Величина</a:t>
                      </a:r>
                      <a:r>
                        <a:rPr lang="ru-RU" sz="320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endParaRPr lang="ru-RU" sz="32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 smtClean="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 smtClean="0">
                          <a:effectLst/>
                        </a:rPr>
                        <a:t>5117,01</a:t>
                      </a:r>
                      <a:endParaRPr lang="ru-RU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 smtClean="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 smtClean="0">
                          <a:effectLst/>
                        </a:rPr>
                        <a:t>7800,00</a:t>
                      </a:r>
                      <a:endParaRPr lang="ru-RU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11188" y="558801"/>
            <a:ext cx="7632699" cy="716805"/>
          </a:xfrm>
        </p:spPr>
        <p:txBody>
          <a:bodyPr/>
          <a:lstStyle/>
          <a:p>
            <a:pPr algn="ctr"/>
            <a:r>
              <a:rPr lang="ru-RU" sz="2000" dirty="0" smtClean="0"/>
              <a:t>Показатель средней заработной платы во 2 полугодии 2017 года по анализируемому виду деятельности</a:t>
            </a:r>
            <a:endParaRPr lang="ru-RU" sz="20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67277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11188" y="558801"/>
            <a:ext cx="7632699" cy="860821"/>
          </a:xfrm>
        </p:spPr>
        <p:txBody>
          <a:bodyPr/>
          <a:lstStyle/>
          <a:p>
            <a:pPr algn="ctr"/>
            <a:r>
              <a:rPr lang="ru-RU" sz="2000" dirty="0" smtClean="0"/>
              <a:t>Соотношение рабочих мест, фактически указанных в расчете по страховым взносам и рабочих мест, с учетом количества объектов деятельности и норм трудового законодательства</a:t>
            </a:r>
            <a:endParaRPr lang="ru-RU" sz="20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8</a:t>
            </a:fld>
            <a:endParaRPr lang="ru-RU" dirty="0"/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7367573"/>
              </p:ext>
            </p:extLst>
          </p:nvPr>
        </p:nvGraphicFramePr>
        <p:xfrm>
          <a:off x="611188" y="1563638"/>
          <a:ext cx="7632700" cy="31480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422258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11188" y="339503"/>
            <a:ext cx="7632699" cy="1008112"/>
          </a:xfrm>
        </p:spPr>
        <p:txBody>
          <a:bodyPr/>
          <a:lstStyle/>
          <a:p>
            <a:pPr algn="ctr"/>
            <a:r>
              <a:rPr lang="ru-RU" sz="2000" dirty="0" smtClean="0"/>
              <a:t>Налоговый разрыв по налогу на доходы физических лиц (НДФЛ) </a:t>
            </a:r>
            <a:br>
              <a:rPr lang="ru-RU" sz="2000" dirty="0" smtClean="0"/>
            </a:br>
            <a:r>
              <a:rPr lang="ru-RU" sz="2000" dirty="0" smtClean="0"/>
              <a:t>и страховым взносам (СВ)</a:t>
            </a:r>
            <a:endParaRPr lang="ru-RU" sz="20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9</a:t>
            </a:fld>
            <a:endParaRPr lang="ru-RU" dirty="0"/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47635297"/>
              </p:ext>
            </p:extLst>
          </p:nvPr>
        </p:nvGraphicFramePr>
        <p:xfrm>
          <a:off x="611560" y="1347614"/>
          <a:ext cx="7632700" cy="32067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10" name="Прямая со стрелкой 9"/>
          <p:cNvCxnSpPr/>
          <p:nvPr/>
        </p:nvCxnSpPr>
        <p:spPr>
          <a:xfrm>
            <a:off x="4211960" y="3723878"/>
            <a:ext cx="936104" cy="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>
            <a:off x="2195736" y="3939902"/>
            <a:ext cx="864096" cy="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2351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resent_FNS2012_16-9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Present_FNS2012_16-9</Template>
  <TotalTime>2809</TotalTime>
  <Words>369</Words>
  <Application>Microsoft Office PowerPoint</Application>
  <PresentationFormat>Экран (16:9)</PresentationFormat>
  <Paragraphs>67</Paragraphs>
  <Slides>10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Present_FNS2012_16-9</vt:lpstr>
      <vt:lpstr>«Мониторинг выплаты заработной платы в конвертах»</vt:lpstr>
      <vt:lpstr>Показатели минимального размера оплаты труда (МРОТ)</vt:lpstr>
      <vt:lpstr>Подходы к организации контрольной работы по зонам налоговых рисков</vt:lpstr>
      <vt:lpstr>Результаты социального опроса: виды деятельности с  наиболее высоким риском выплаты «теневой»  заработной платы (процент от числа опрошенных респондентов)</vt:lpstr>
      <vt:lpstr>Результаты социального опроса: получение «теневой» заработной платы  в разрезе категории работодателей</vt:lpstr>
      <vt:lpstr>Структура налогового разрыва </vt:lpstr>
      <vt:lpstr>Показатель средней заработной платы во 2 полугодии 2017 года по анализируемому виду деятельности</vt:lpstr>
      <vt:lpstr>Соотношение рабочих мест, фактически указанных в расчете по страховым взносам и рабочих мест, с учетом количества объектов деятельности и норм трудового законодательства</vt:lpstr>
      <vt:lpstr>Налоговый разрыв по налогу на доходы физических лиц (НДФЛ)  и страховым взносам (СВ)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Страховые взносы</dc:title>
  <dc:creator>Казанцева Лариса Евгеньевна</dc:creator>
  <cp:lastModifiedBy>Горожанина Анна Сергеевна</cp:lastModifiedBy>
  <cp:revision>134</cp:revision>
  <cp:lastPrinted>2018-05-22T05:51:49Z</cp:lastPrinted>
  <dcterms:created xsi:type="dcterms:W3CDTF">2018-02-09T07:03:27Z</dcterms:created>
  <dcterms:modified xsi:type="dcterms:W3CDTF">2018-05-23T02:03:30Z</dcterms:modified>
</cp:coreProperties>
</file>